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8"/>
    <p:restoredTop sz="85171"/>
  </p:normalViewPr>
  <p:slideViewPr>
    <p:cSldViewPr snapToGrid="0" snapToObjects="1">
      <p:cViewPr varScale="1">
        <p:scale>
          <a:sx n="121" d="100"/>
          <a:sy n="121" d="100"/>
        </p:scale>
        <p:origin x="200" y="10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hong2612/testrepo/blob/3c31c982183dab7e2eb444b80c2e3488b7b2116e/3-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hong2612/testrepo/blob/3c31c982183dab7e2eb444b80c2e3488b7b2116e/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hong2612/testrepo/blob/3c31c982183dab7e2eb444b80c2e3488b7b2116e/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hong2612/testrepo/blob/3c31c982183dab7e2eb444b80c2e3488b7b2116e/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hong2612/testrepo/blob/444f7f3775dc75438678adff35971bbe30911d3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hong2612/testrepo/blob/444f7f3775dc75438678adff35971bbe30911d3e/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hong2612/testrepo/blob/3c31c982183dab7e2eb444b80c2e3488b7b2116e/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hong2612/testrepo/blob/3c31c982183dab7e2eb444b80c2e3488b7b2116e/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 </a:t>
            </a:r>
          </a:p>
          <a:p>
            <a:r>
              <a:rPr lang="en-US" sz="2200" dirty="0">
                <a:solidFill>
                  <a:schemeClr val="accent3">
                    <a:lumMod val="25000"/>
                  </a:schemeClr>
                </a:solidFill>
                <a:latin typeface="Abadi" panose="020B0604020104020204" pitchFamily="34" charset="0"/>
              </a:rPr>
              <a:t>The link to the notebook: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https://github.com/Khong2612/testrepo/blob/3c31c982183dab7e2eb444b80c2e3488b7b2116e/3-jupyter-spacex-data-wrangling.ipynb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9036"/>
            <a:ext cx="10937308" cy="509665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Explored the data by visualizing the relationship between flight number and launch Site, payload and launch site, success rate of each orbit type, flight number and orbit type, the launch success yearly trend.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hlinkClick r:id="rId3"/>
              </a:rPr>
              <a:t>https://github.com/Khong2612/testrepo/blob/3c31c982183dab7e2eb444b80c2e3488b7b2116e/jupyter-labs-eda-dataviz.ipynb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6" name="Picture 2">
            <a:extLst>
              <a:ext uri="{FF2B5EF4-FFF2-40B4-BE49-F238E27FC236}">
                <a16:creationId xmlns:a16="http://schemas.microsoft.com/office/drawing/2014/main" id="{6F0BB980-FB09-199B-0213-60E06A6E73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261" y="2612604"/>
            <a:ext cx="3289612" cy="25252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5947C6D-9F8A-9595-5E83-E36FBB7D2D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3045" y="2612604"/>
            <a:ext cx="2981727" cy="228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Applied EDA with SQL to get insight from the data. We wrote queries to find out for instance:</a:t>
            </a:r>
          </a:p>
          <a:p>
            <a:pPr lvl="1">
              <a:lnSpc>
                <a:spcPct val="100000"/>
              </a:lnSpc>
              <a:spcBef>
                <a:spcPts val="1400"/>
              </a:spcBef>
            </a:pPr>
            <a:r>
              <a:rPr lang="en-US" sz="1800" dirty="0">
                <a:solidFill>
                  <a:schemeClr val="accent3">
                    <a:lumMod val="25000"/>
                  </a:schemeClr>
                </a:solidFill>
                <a:latin typeface="Abadi"/>
              </a:rPr>
              <a:t>The names of unique launch sites in the space mission.</a:t>
            </a:r>
          </a:p>
          <a:p>
            <a:pPr lvl="1">
              <a:lnSpc>
                <a:spcPct val="100000"/>
              </a:lnSpc>
              <a:spcBef>
                <a:spcPts val="1400"/>
              </a:spcBef>
            </a:pPr>
            <a:r>
              <a:rPr lang="en-US" sz="1800" dirty="0">
                <a:solidFill>
                  <a:schemeClr val="accent3">
                    <a:lumMod val="25000"/>
                  </a:schemeClr>
                </a:solidFill>
                <a:latin typeface="Abadi"/>
              </a:rPr>
              <a:t>The total payload mass carried by boosters launched by NASA (CRS)</a:t>
            </a:r>
          </a:p>
          <a:p>
            <a:pPr lvl="1">
              <a:lnSpc>
                <a:spcPct val="100000"/>
              </a:lnSpc>
              <a:spcBef>
                <a:spcPts val="1400"/>
              </a:spcBef>
            </a:pPr>
            <a:r>
              <a:rPr lang="en-US" sz="1800" dirty="0">
                <a:solidFill>
                  <a:schemeClr val="accent3">
                    <a:lumMod val="25000"/>
                  </a:schemeClr>
                </a:solidFill>
                <a:latin typeface="Abadi"/>
              </a:rPr>
              <a:t>The average payload mass carried by booster version F9 v1.1</a:t>
            </a:r>
          </a:p>
          <a:p>
            <a:pPr lvl="1">
              <a:lnSpc>
                <a:spcPct val="100000"/>
              </a:lnSpc>
              <a:spcBef>
                <a:spcPts val="1400"/>
              </a:spcBef>
            </a:pPr>
            <a:r>
              <a:rPr lang="en-US" sz="1800" dirty="0">
                <a:solidFill>
                  <a:schemeClr val="accent3">
                    <a:lumMod val="25000"/>
                  </a:schemeClr>
                </a:solidFill>
                <a:latin typeface="Abadi"/>
              </a:rPr>
              <a:t>The total number of successful and failed mission outcomes</a:t>
            </a:r>
          </a:p>
          <a:p>
            <a:pPr lvl="1">
              <a:lnSpc>
                <a:spcPct val="100000"/>
              </a:lnSpc>
              <a:spcBef>
                <a:spcPts val="1400"/>
              </a:spcBef>
            </a:pPr>
            <a:r>
              <a:rPr lang="en-US" sz="1800" dirty="0">
                <a:solidFill>
                  <a:schemeClr val="accent3">
                    <a:lumMod val="25000"/>
                  </a:schemeClr>
                </a:solidFill>
                <a:latin typeface="Abadi"/>
              </a:rPr>
              <a:t>The failed landing outcomes in drone ship, their booster version and launch site names.</a:t>
            </a:r>
          </a:p>
          <a:p>
            <a:pPr>
              <a:lnSpc>
                <a:spcPct val="100000"/>
              </a:lnSpc>
              <a:spcBef>
                <a:spcPts val="1400"/>
              </a:spcBef>
            </a:pPr>
            <a:r>
              <a:rPr lang="en-US" sz="2200" dirty="0">
                <a:solidFill>
                  <a:schemeClr val="accent3">
                    <a:lumMod val="25000"/>
                  </a:schemeClr>
                </a:solidFill>
                <a:latin typeface="Abadi"/>
              </a:rPr>
              <a:t>The link to the notebook</a:t>
            </a:r>
            <a:br>
              <a:rPr lang="en-US" sz="2200" dirty="0">
                <a:solidFill>
                  <a:schemeClr val="accent3">
                    <a:lumMod val="25000"/>
                  </a:schemeClr>
                </a:solidFill>
                <a:latin typeface="Abadi"/>
              </a:rPr>
            </a:br>
            <a:r>
              <a:rPr lang="en-US" sz="1800" dirty="0">
                <a:hlinkClick r:id="rId3"/>
              </a:rPr>
              <a:t>https://github.com/Khong2612/testrepo/blob/3c31c982183dab7e2eb444b80c2e3488b7b2116e/jupyter-labs-eda-sql-coursera_sqllite.ipynb</a:t>
            </a:r>
            <a:endParaRPr lang="en-US" sz="1600" dirty="0">
              <a:solidFill>
                <a:schemeClr val="accent3">
                  <a:lumMod val="25000"/>
                </a:schemeClr>
              </a:solidFill>
              <a:latin typeface="Abadi"/>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18161"/>
            <a:ext cx="10515600" cy="4908231"/>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and added map objects such as markers, circles, and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 We answered some questions for instance:</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near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a certain distance away from cities. </a:t>
            </a:r>
          </a:p>
          <a:p>
            <a:pPr>
              <a:lnSpc>
                <a:spcPct val="100000"/>
              </a:lnSpc>
              <a:spcBef>
                <a:spcPts val="1400"/>
              </a:spcBef>
            </a:pPr>
            <a:r>
              <a:rPr lang="en-US" sz="2200" dirty="0">
                <a:solidFill>
                  <a:schemeClr val="accent3">
                    <a:lumMod val="25000"/>
                  </a:schemeClr>
                </a:solidFill>
                <a:latin typeface="Abadi"/>
              </a:rPr>
              <a:t>The link to the notebook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https://github.com/Khong2612/testrepo/blob/3c31c982183dab7e2eb444b80c2e3488b7b2116e/lab_jupyter_launch_site_location.ipynb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 </a:t>
            </a:r>
          </a:p>
          <a:p>
            <a:pPr>
              <a:lnSpc>
                <a:spcPct val="100000"/>
              </a:lnSpc>
              <a:spcBef>
                <a:spcPts val="1400"/>
              </a:spcBef>
            </a:pPr>
            <a:r>
              <a:rPr lang="en-US" sz="2200" dirty="0">
                <a:solidFill>
                  <a:schemeClr val="accent3">
                    <a:lumMod val="25000"/>
                  </a:schemeClr>
                </a:solidFill>
                <a:latin typeface="Abadi"/>
              </a:rPr>
              <a:t>The link to the notebook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https://github.com/Khong2612/testrepo/blob/444f7f3775dc75438678adff35971bbe30911d3e/spacex_dash_app.py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machine-learning models and tune d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Found the best-performing classification model. </a:t>
            </a:r>
          </a:p>
          <a:p>
            <a:pPr>
              <a:lnSpc>
                <a:spcPct val="100000"/>
              </a:lnSpc>
              <a:spcBef>
                <a:spcPts val="1400"/>
              </a:spcBef>
            </a:pPr>
            <a:r>
              <a:rPr lang="en-US" sz="2200" dirty="0">
                <a:solidFill>
                  <a:schemeClr val="accent3">
                    <a:lumMod val="25000"/>
                  </a:schemeClr>
                </a:solidFill>
                <a:latin typeface="Abadi"/>
              </a:rPr>
              <a:t>The link to the notebook</a:t>
            </a:r>
            <a:br>
              <a:rPr lang="en-US" sz="2200" dirty="0">
                <a:solidFill>
                  <a:schemeClr val="accent3">
                    <a:lumMod val="25000"/>
                  </a:schemeClr>
                </a:solidFill>
                <a:latin typeface="Abadi"/>
              </a:rPr>
            </a:br>
            <a:r>
              <a:rPr lang="en-US" sz="2000" dirty="0">
                <a:hlinkClick r:id="rId3"/>
              </a:rPr>
              <a:t>https://github.com/Khong2612/testrepo/blob/444f7f3775dc75438678adff35971bbe30911d3e/SpaceX_Machine_Learning_Prediction_Part_5.jupyterlite.ipynb</a:t>
            </a:r>
            <a:endParaRPr lang="en-US" sz="2000" dirty="0"/>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5"/>
            <a:ext cx="11010311" cy="490400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EF0C1F1B-21DD-B5BB-53F9-09851D4D2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92" y="2362043"/>
            <a:ext cx="11341130" cy="222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96291"/>
            <a:ext cx="10238415" cy="438505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CECB3AD7-F1F8-E29F-9FBB-596F3B465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25" y="2085541"/>
            <a:ext cx="11008425" cy="2157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8789"/>
            <a:ext cx="10369044" cy="4978421"/>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A</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HK" sz="2400" dirty="0"/>
          </a:p>
          <a:p>
            <a:pPr>
              <a:lnSpc>
                <a:spcPct val="100000"/>
              </a:lnSpc>
              <a:spcBef>
                <a:spcPts val="1400"/>
              </a:spcBef>
            </a:pPr>
            <a:endParaRPr lang="en-HK"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7" name="Picture 1">
            <a:extLst>
              <a:ext uri="{FF2B5EF4-FFF2-40B4-BE49-F238E27FC236}">
                <a16:creationId xmlns:a16="http://schemas.microsoft.com/office/drawing/2014/main" id="{51BAE267-B965-1645-21B4-58DFB7A98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958" y="1890609"/>
            <a:ext cx="5013254" cy="384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87008"/>
            <a:ext cx="10330011" cy="443856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success is related to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the number of flights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whereas in the GTO orbit,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there is no relationship between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flight number and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0" y="18267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1" name="Picture 1">
            <a:extLst>
              <a:ext uri="{FF2B5EF4-FFF2-40B4-BE49-F238E27FC236}">
                <a16:creationId xmlns:a16="http://schemas.microsoft.com/office/drawing/2014/main" id="{713DBC56-7BA1-272A-B001-D5FCD2F9F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0" y="2145051"/>
            <a:ext cx="4766860" cy="428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5039"/>
            <a:ext cx="10687961" cy="500217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Observed that with heavy payloads,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the successful landing is more for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5" name="Picture 1">
            <a:extLst>
              <a:ext uri="{FF2B5EF4-FFF2-40B4-BE49-F238E27FC236}">
                <a16:creationId xmlns:a16="http://schemas.microsoft.com/office/drawing/2014/main" id="{E5E9B620-A3D9-6614-54A6-BFFEE066D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733" y="1913257"/>
            <a:ext cx="5043054" cy="4530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5013" y="1650842"/>
            <a:ext cx="7233957"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Observed that success rate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since 2013 kept on increasing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69" name="Picture 1">
            <a:extLst>
              <a:ext uri="{FF2B5EF4-FFF2-40B4-BE49-F238E27FC236}">
                <a16:creationId xmlns:a16="http://schemas.microsoft.com/office/drawing/2014/main" id="{CEE54918-B955-6523-6912-FAF36F720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890" y="2126666"/>
            <a:ext cx="5602279" cy="4300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259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Key word DISTINCT is used to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show only unique launch sites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from the </a:t>
            </a:r>
            <a:r>
              <a:rPr lang="en-US" sz="2200" dirty="0" err="1">
                <a:solidFill>
                  <a:schemeClr val="accent3">
                    <a:lumMod val="25000"/>
                  </a:schemeClr>
                </a:solidFill>
                <a:latin typeface="Abadi" panose="020B0604020104020204" pitchFamily="34" charset="0"/>
              </a:rPr>
              <a:t>SpaceXdata</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397FFA2E-E9B7-9DB5-091F-4AF5CCE9C16A}"/>
              </a:ext>
            </a:extLst>
          </p:cNvPr>
          <p:cNvPicPr>
            <a:picLocks noChangeAspect="1"/>
          </p:cNvPicPr>
          <p:nvPr/>
        </p:nvPicPr>
        <p:blipFill>
          <a:blip r:embed="rId3"/>
          <a:stretch>
            <a:fillRect/>
          </a:stretch>
        </p:blipFill>
        <p:spPr>
          <a:xfrm>
            <a:off x="5287890" y="1712335"/>
            <a:ext cx="6134100" cy="39116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and keyword like are used to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subset the observations with the launch sites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The keyword limit is used to control the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number of output.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3E8CBD60-E322-49E4-FAD3-0CA461F6508A}"/>
              </a:ext>
            </a:extLst>
          </p:cNvPr>
          <p:cNvPicPr>
            <a:picLocks noChangeAspect="1"/>
          </p:cNvPicPr>
          <p:nvPr/>
        </p:nvPicPr>
        <p:blipFill>
          <a:blip r:embed="rId3"/>
          <a:stretch>
            <a:fillRect/>
          </a:stretch>
        </p:blipFill>
        <p:spPr>
          <a:xfrm>
            <a:off x="6737173" y="2209989"/>
            <a:ext cx="5074038" cy="396697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1917"/>
            <a:ext cx="9745589" cy="46450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45596.</a:t>
            </a:r>
          </a:p>
          <a:p>
            <a:pPr>
              <a:lnSpc>
                <a:spcPct val="100000"/>
              </a:lnSpc>
              <a:spcBef>
                <a:spcPts val="1400"/>
              </a:spcBef>
            </a:pPr>
            <a:r>
              <a:rPr lang="en-US" sz="2200" dirty="0">
                <a:solidFill>
                  <a:schemeClr val="accent3">
                    <a:lumMod val="25000"/>
                  </a:schemeClr>
                </a:solidFill>
                <a:latin typeface="Abadi" panose="020B0604020104020204" pitchFamily="34" charset="0"/>
              </a:rPr>
              <a:t>SUM function is used to calculate the total payload carried.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message&#10;&#10;Description automatically generated">
            <a:extLst>
              <a:ext uri="{FF2B5EF4-FFF2-40B4-BE49-F238E27FC236}">
                <a16:creationId xmlns:a16="http://schemas.microsoft.com/office/drawing/2014/main" id="{4B4F94AD-D01E-C55B-3934-778E90D4CEAD}"/>
              </a:ext>
            </a:extLst>
          </p:cNvPr>
          <p:cNvPicPr>
            <a:picLocks noChangeAspect="1"/>
          </p:cNvPicPr>
          <p:nvPr/>
        </p:nvPicPr>
        <p:blipFill>
          <a:blip r:embed="rId3"/>
          <a:stretch>
            <a:fillRect/>
          </a:stretch>
        </p:blipFill>
        <p:spPr>
          <a:xfrm>
            <a:off x="956282" y="3133649"/>
            <a:ext cx="9373043" cy="318570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2928.4</a:t>
            </a:r>
          </a:p>
          <a:p>
            <a:pPr>
              <a:lnSpc>
                <a:spcPct val="100000"/>
              </a:lnSpc>
              <a:spcBef>
                <a:spcPts val="1400"/>
              </a:spcBef>
            </a:pPr>
            <a:r>
              <a:rPr lang="en-US" sz="2200" dirty="0">
                <a:solidFill>
                  <a:schemeClr val="accent3">
                    <a:lumMod val="25000"/>
                  </a:schemeClr>
                </a:solidFill>
                <a:latin typeface="Abadi" panose="020B0604020104020204" pitchFamily="34" charset="0"/>
              </a:rPr>
              <a:t>AVG function is used to calculate the average payload mass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D6C3E0A6-BBBB-3B91-344E-582016C11611}"/>
              </a:ext>
            </a:extLst>
          </p:cNvPr>
          <p:cNvPicPr>
            <a:picLocks noChangeAspect="1"/>
          </p:cNvPicPr>
          <p:nvPr/>
        </p:nvPicPr>
        <p:blipFill>
          <a:blip r:embed="rId3"/>
          <a:stretch>
            <a:fillRect/>
          </a:stretch>
        </p:blipFill>
        <p:spPr>
          <a:xfrm>
            <a:off x="1131850" y="3365692"/>
            <a:ext cx="9383749" cy="295365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1103441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is 2015-12-22</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Min function is used to extract the dates of the first successful landing outcome from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a:extLst>
              <a:ext uri="{FF2B5EF4-FFF2-40B4-BE49-F238E27FC236}">
                <a16:creationId xmlns:a16="http://schemas.microsoft.com/office/drawing/2014/main" id="{83782725-F669-6026-3AB0-A97BDB59DE25}"/>
              </a:ext>
            </a:extLst>
          </p:cNvPr>
          <p:cNvPicPr>
            <a:picLocks noChangeAspect="1"/>
          </p:cNvPicPr>
          <p:nvPr/>
        </p:nvPicPr>
        <p:blipFill>
          <a:blip r:embed="rId3"/>
          <a:stretch>
            <a:fillRect/>
          </a:stretch>
        </p:blipFill>
        <p:spPr>
          <a:xfrm>
            <a:off x="1296389" y="3159404"/>
            <a:ext cx="8904141" cy="315994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3948"/>
            <a:ext cx="9745589" cy="45730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Where clause and comparison operators are used. </a:t>
            </a:r>
          </a:p>
          <a:p>
            <a:pPr>
              <a:lnSpc>
                <a:spcPct val="100000"/>
              </a:lnSpc>
              <a:spcBef>
                <a:spcPts val="1400"/>
              </a:spcBef>
            </a:pPr>
            <a:r>
              <a:rPr lang="en-US" sz="2200" dirty="0">
                <a:solidFill>
                  <a:schemeClr val="accent3">
                    <a:lumMod val="25000"/>
                  </a:schemeClr>
                </a:solidFill>
                <a:latin typeface="Abadi" panose="020B0604020104020204" pitchFamily="34" charset="0"/>
              </a:rPr>
              <a:t>Four boosters was extracted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descr="A screenshot of a computer&#10;&#10;Description automatically generated">
            <a:extLst>
              <a:ext uri="{FF2B5EF4-FFF2-40B4-BE49-F238E27FC236}">
                <a16:creationId xmlns:a16="http://schemas.microsoft.com/office/drawing/2014/main" id="{8BEADF03-C592-8844-FB02-C1AE71F4E4A9}"/>
              </a:ext>
            </a:extLst>
          </p:cNvPr>
          <p:cNvPicPr>
            <a:picLocks noChangeAspect="1"/>
          </p:cNvPicPr>
          <p:nvPr/>
        </p:nvPicPr>
        <p:blipFill>
          <a:blip r:embed="rId3"/>
          <a:stretch>
            <a:fillRect/>
          </a:stretch>
        </p:blipFill>
        <p:spPr>
          <a:xfrm>
            <a:off x="1125641" y="3890455"/>
            <a:ext cx="7772400" cy="25784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5100"/>
            <a:ext cx="9874197" cy="4884250"/>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a:t>
            </a:r>
            <a:r>
              <a:rPr lang="en-US" sz="1800" dirty="0" err="1">
                <a:solidFill>
                  <a:schemeClr val="accent3">
                    <a:lumMod val="25000"/>
                  </a:schemeClr>
                </a:solidFill>
                <a:latin typeface="Abadi" panose="020B0604020104020204" pitchFamily="34" charset="0"/>
              </a:rPr>
              <a:t>Ploty</a:t>
            </a:r>
            <a:r>
              <a:rPr lang="en-US" sz="1800" dirty="0">
                <a:solidFill>
                  <a:schemeClr val="accent3">
                    <a:lumMod val="25000"/>
                  </a:schemeClr>
                </a:solidFill>
                <a:latin typeface="Abadi" panose="020B0604020104020204" pitchFamily="34" charset="0"/>
              </a:rPr>
              <a:t>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2493"/>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is 99</a:t>
            </a:r>
          </a:p>
          <a:p>
            <a:pPr>
              <a:lnSpc>
                <a:spcPct val="100000"/>
              </a:lnSpc>
              <a:spcBef>
                <a:spcPts val="1400"/>
              </a:spcBef>
            </a:pPr>
            <a:r>
              <a:rPr lang="en-US" sz="2200" dirty="0">
                <a:solidFill>
                  <a:schemeClr val="accent3">
                    <a:lumMod val="25000"/>
                  </a:schemeClr>
                </a:solidFill>
                <a:latin typeface="Abadi" panose="020B0604020104020204" pitchFamily="34" charset="0"/>
              </a:rPr>
              <a:t>Count function is used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7E87FCBF-07CA-A4C8-104D-1A914FA663E6}"/>
              </a:ext>
            </a:extLst>
          </p:cNvPr>
          <p:cNvPicPr>
            <a:picLocks noChangeAspect="1"/>
          </p:cNvPicPr>
          <p:nvPr/>
        </p:nvPicPr>
        <p:blipFill>
          <a:blip r:embed="rId3"/>
          <a:stretch>
            <a:fillRect/>
          </a:stretch>
        </p:blipFill>
        <p:spPr>
          <a:xfrm>
            <a:off x="539645" y="2825815"/>
            <a:ext cx="11100524" cy="257745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Max function and subquery are used to generate the list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B5AD9A04-73FA-3773-05A4-FF771EA852DE}"/>
              </a:ext>
            </a:extLst>
          </p:cNvPr>
          <p:cNvPicPr>
            <a:picLocks noChangeAspect="1"/>
          </p:cNvPicPr>
          <p:nvPr/>
        </p:nvPicPr>
        <p:blipFill>
          <a:blip r:embed="rId3"/>
          <a:stretch>
            <a:fillRect/>
          </a:stretch>
        </p:blipFill>
        <p:spPr>
          <a:xfrm>
            <a:off x="1533085" y="2398733"/>
            <a:ext cx="7772400" cy="42033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3116"/>
            <a:ext cx="1068796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function are used to extract the month and from date.</a:t>
            </a:r>
          </a:p>
          <a:p>
            <a:pPr>
              <a:lnSpc>
                <a:spcPct val="100000"/>
              </a:lnSpc>
              <a:spcBef>
                <a:spcPts val="1400"/>
              </a:spcBef>
            </a:pPr>
            <a:r>
              <a:rPr lang="en-US" sz="2200" dirty="0">
                <a:solidFill>
                  <a:schemeClr val="accent3">
                    <a:lumMod val="25000"/>
                  </a:schemeClr>
                </a:solidFill>
                <a:latin typeface="Abadi"/>
              </a:rPr>
              <a:t>Two sites was extracted</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CD7898F3-10A7-430B-23C3-E76281E590ED}"/>
              </a:ext>
            </a:extLst>
          </p:cNvPr>
          <p:cNvPicPr>
            <a:picLocks noChangeAspect="1"/>
          </p:cNvPicPr>
          <p:nvPr/>
        </p:nvPicPr>
        <p:blipFill>
          <a:blip r:embed="rId3"/>
          <a:stretch>
            <a:fillRect/>
          </a:stretch>
        </p:blipFill>
        <p:spPr>
          <a:xfrm>
            <a:off x="1080654" y="3428999"/>
            <a:ext cx="9811370" cy="282087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Group by function is used to consolidate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data.</a:t>
            </a:r>
          </a:p>
          <a:p>
            <a:pPr>
              <a:lnSpc>
                <a:spcPct val="100000"/>
              </a:lnSpc>
              <a:spcBef>
                <a:spcPts val="1400"/>
              </a:spcBef>
            </a:pPr>
            <a:r>
              <a:rPr lang="en-US" sz="2200" dirty="0">
                <a:solidFill>
                  <a:schemeClr val="accent3">
                    <a:lumMod val="25000"/>
                  </a:schemeClr>
                </a:solidFill>
                <a:latin typeface="Abadi" panose="020B0604020104020204" pitchFamily="34" charset="0"/>
              </a:rPr>
              <a:t>8 landing outcomes was ranked. The top one is NO Attempt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4D80BA9E-5CBC-7C6C-DB53-07FF38D5BC7A}"/>
              </a:ext>
            </a:extLst>
          </p:cNvPr>
          <p:cNvPicPr>
            <a:picLocks noChangeAspect="1"/>
          </p:cNvPicPr>
          <p:nvPr/>
        </p:nvPicPr>
        <p:blipFill>
          <a:blip r:embed="rId3"/>
          <a:stretch>
            <a:fillRect/>
          </a:stretch>
        </p:blipFill>
        <p:spPr>
          <a:xfrm>
            <a:off x="1116838" y="3578087"/>
            <a:ext cx="7796348" cy="29153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9337"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SpaceX launch sites are in the US (Florida and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descr="A map of the world&#10;&#10;Description automatically generated">
            <a:extLst>
              <a:ext uri="{FF2B5EF4-FFF2-40B4-BE49-F238E27FC236}">
                <a16:creationId xmlns:a16="http://schemas.microsoft.com/office/drawing/2014/main" id="{398D957F-D0BD-04EB-40CC-059898908D70}"/>
              </a:ext>
            </a:extLst>
          </p:cNvPr>
          <p:cNvPicPr>
            <a:picLocks noChangeAspect="1"/>
          </p:cNvPicPr>
          <p:nvPr/>
        </p:nvPicPr>
        <p:blipFill>
          <a:blip r:embed="rId3"/>
          <a:stretch>
            <a:fillRect/>
          </a:stretch>
        </p:blipFill>
        <p:spPr>
          <a:xfrm>
            <a:off x="1057986" y="1963570"/>
            <a:ext cx="9000414" cy="42700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549980" y="5434031"/>
            <a:ext cx="3689131" cy="1323053"/>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Florida Launch Sites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
        <p:nvSpPr>
          <p:cNvPr id="18" name="TextBox 17">
            <a:extLst>
              <a:ext uri="{FF2B5EF4-FFF2-40B4-BE49-F238E27FC236}">
                <a16:creationId xmlns:a16="http://schemas.microsoft.com/office/drawing/2014/main" id="{4289B7D6-2335-DF8F-35FE-66847C04056C}"/>
              </a:ext>
            </a:extLst>
          </p:cNvPr>
          <p:cNvSpPr txBox="1"/>
          <p:nvPr/>
        </p:nvSpPr>
        <p:spPr>
          <a:xfrm>
            <a:off x="3546020" y="6014277"/>
            <a:ext cx="6096000" cy="825867"/>
          </a:xfrm>
          <a:prstGeom prst="rect">
            <a:avLst/>
          </a:prstGeom>
          <a:noFill/>
        </p:spPr>
        <p:txBody>
          <a:bodyPr wrap="square">
            <a:spAutoFit/>
          </a:bodyPr>
          <a:lstStyle/>
          <a:p>
            <a:pPr lvl="1">
              <a:spcBef>
                <a:spcPts val="1400"/>
              </a:spcBef>
            </a:pPr>
            <a:r>
              <a:rPr lang="en-US" dirty="0">
                <a:solidFill>
                  <a:schemeClr val="accent3">
                    <a:lumMod val="25000"/>
                  </a:schemeClr>
                </a:solidFill>
              </a:rPr>
              <a:t>Green Marker shows successful launches</a:t>
            </a:r>
          </a:p>
          <a:p>
            <a:pPr lvl="1">
              <a:spcBef>
                <a:spcPts val="1400"/>
              </a:spcBef>
            </a:pPr>
            <a:r>
              <a:rPr lang="en-US" dirty="0">
                <a:solidFill>
                  <a:schemeClr val="accent3">
                    <a:lumMod val="25000"/>
                  </a:schemeClr>
                </a:solidFill>
              </a:rPr>
              <a:t>Red Marker shows the failure</a:t>
            </a:r>
          </a:p>
        </p:txBody>
      </p:sp>
      <p:sp>
        <p:nvSpPr>
          <p:cNvPr id="19" name="Content Placeholder 4">
            <a:extLst>
              <a:ext uri="{FF2B5EF4-FFF2-40B4-BE49-F238E27FC236}">
                <a16:creationId xmlns:a16="http://schemas.microsoft.com/office/drawing/2014/main" id="{FC159B2F-AD96-6AE2-C619-54C575B53A15}"/>
              </a:ext>
            </a:extLst>
          </p:cNvPr>
          <p:cNvSpPr txBox="1">
            <a:spLocks/>
          </p:cNvSpPr>
          <p:nvPr/>
        </p:nvSpPr>
        <p:spPr>
          <a:xfrm>
            <a:off x="7596480" y="5452683"/>
            <a:ext cx="3689131" cy="132305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rPr>
              <a:t>California Launch Sites</a:t>
            </a:r>
          </a:p>
        </p:txBody>
      </p:sp>
      <p:pic>
        <p:nvPicPr>
          <p:cNvPr id="21" name="Picture 20" descr="A map with circles and numbers&#10;&#10;Description automatically generated">
            <a:extLst>
              <a:ext uri="{FF2B5EF4-FFF2-40B4-BE49-F238E27FC236}">
                <a16:creationId xmlns:a16="http://schemas.microsoft.com/office/drawing/2014/main" id="{E48BD325-2C00-3727-C660-F500BC248C91}"/>
              </a:ext>
            </a:extLst>
          </p:cNvPr>
          <p:cNvPicPr>
            <a:picLocks noChangeAspect="1"/>
          </p:cNvPicPr>
          <p:nvPr/>
        </p:nvPicPr>
        <p:blipFill>
          <a:blip r:embed="rId3"/>
          <a:stretch>
            <a:fillRect/>
          </a:stretch>
        </p:blipFill>
        <p:spPr>
          <a:xfrm>
            <a:off x="4606048" y="1531961"/>
            <a:ext cx="2724604" cy="3326047"/>
          </a:xfrm>
          <a:prstGeom prst="rect">
            <a:avLst/>
          </a:prstGeom>
        </p:spPr>
      </p:pic>
      <p:pic>
        <p:nvPicPr>
          <p:cNvPr id="33" name="Picture 32" descr="A screenshot of a map&#10;&#10;Description automatically generated">
            <a:extLst>
              <a:ext uri="{FF2B5EF4-FFF2-40B4-BE49-F238E27FC236}">
                <a16:creationId xmlns:a16="http://schemas.microsoft.com/office/drawing/2014/main" id="{657882F8-8165-67E0-DBEE-DC1F2033E0B2}"/>
              </a:ext>
            </a:extLst>
          </p:cNvPr>
          <p:cNvPicPr>
            <a:picLocks noChangeAspect="1"/>
          </p:cNvPicPr>
          <p:nvPr/>
        </p:nvPicPr>
        <p:blipFill>
          <a:blip r:embed="rId4"/>
          <a:stretch>
            <a:fillRect/>
          </a:stretch>
        </p:blipFill>
        <p:spPr>
          <a:xfrm>
            <a:off x="7866245" y="1762774"/>
            <a:ext cx="3149600" cy="3225800"/>
          </a:xfrm>
          <a:prstGeom prst="rect">
            <a:avLst/>
          </a:prstGeom>
        </p:spPr>
      </p:pic>
      <p:pic>
        <p:nvPicPr>
          <p:cNvPr id="35" name="Picture 34" descr="A map with a pointy point&#10;&#10;Description automatically generated">
            <a:extLst>
              <a:ext uri="{FF2B5EF4-FFF2-40B4-BE49-F238E27FC236}">
                <a16:creationId xmlns:a16="http://schemas.microsoft.com/office/drawing/2014/main" id="{4D3DFE8E-4E8B-AFFA-0D2D-49F1BE2ED2A7}"/>
              </a:ext>
            </a:extLst>
          </p:cNvPr>
          <p:cNvPicPr>
            <a:picLocks noChangeAspect="1"/>
          </p:cNvPicPr>
          <p:nvPr/>
        </p:nvPicPr>
        <p:blipFill>
          <a:blip r:embed="rId5"/>
          <a:stretch>
            <a:fillRect/>
          </a:stretch>
        </p:blipFill>
        <p:spPr>
          <a:xfrm>
            <a:off x="2506701" y="1411297"/>
            <a:ext cx="2027927" cy="1783688"/>
          </a:xfrm>
          <a:prstGeom prst="rect">
            <a:avLst/>
          </a:prstGeom>
        </p:spPr>
      </p:pic>
      <p:pic>
        <p:nvPicPr>
          <p:cNvPr id="37" name="Picture 36" descr="A map of a building&#10;&#10;Description automatically generated with medium confidence">
            <a:extLst>
              <a:ext uri="{FF2B5EF4-FFF2-40B4-BE49-F238E27FC236}">
                <a16:creationId xmlns:a16="http://schemas.microsoft.com/office/drawing/2014/main" id="{151AA31D-A58E-914F-EDEE-F15C94CE494A}"/>
              </a:ext>
            </a:extLst>
          </p:cNvPr>
          <p:cNvPicPr>
            <a:picLocks noChangeAspect="1"/>
          </p:cNvPicPr>
          <p:nvPr/>
        </p:nvPicPr>
        <p:blipFill>
          <a:blip r:embed="rId6"/>
          <a:stretch>
            <a:fillRect/>
          </a:stretch>
        </p:blipFill>
        <p:spPr>
          <a:xfrm>
            <a:off x="2607871" y="3294262"/>
            <a:ext cx="1875988" cy="1858972"/>
          </a:xfrm>
          <a:prstGeom prst="rect">
            <a:avLst/>
          </a:prstGeom>
        </p:spPr>
      </p:pic>
      <p:pic>
        <p:nvPicPr>
          <p:cNvPr id="39" name="Picture 38" descr="A screen shot of a cell phone&#10;&#10;Description automatically generated">
            <a:extLst>
              <a:ext uri="{FF2B5EF4-FFF2-40B4-BE49-F238E27FC236}">
                <a16:creationId xmlns:a16="http://schemas.microsoft.com/office/drawing/2014/main" id="{10B40848-5DE9-B54D-FA41-08252EE0739B}"/>
              </a:ext>
            </a:extLst>
          </p:cNvPr>
          <p:cNvPicPr>
            <a:picLocks noChangeAspect="1"/>
          </p:cNvPicPr>
          <p:nvPr/>
        </p:nvPicPr>
        <p:blipFill>
          <a:blip r:embed="rId7"/>
          <a:stretch>
            <a:fillRect/>
          </a:stretch>
        </p:blipFill>
        <p:spPr>
          <a:xfrm>
            <a:off x="572511" y="3194984"/>
            <a:ext cx="1561563" cy="191902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397597" y="1402921"/>
            <a:ext cx="5001818" cy="48234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Distance to railway: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Distance to Highway: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Distance to coastline</a:t>
            </a:r>
            <a:r>
              <a:rPr lang="en-US" sz="2200" dirty="0">
                <a:solidFill>
                  <a:schemeClr val="accent3">
                    <a:lumMod val="25000"/>
                  </a:schemeClr>
                </a:solidFill>
                <a:latin typeface="Abadi" panose="020B0604020104020204" pitchFamily="34" charset="0"/>
              </a:rPr>
              <a:t>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7" name="Picture 6" descr="A graph with a line&#10;&#10;Description automatically generated with medium confidence">
            <a:extLst>
              <a:ext uri="{FF2B5EF4-FFF2-40B4-BE49-F238E27FC236}">
                <a16:creationId xmlns:a16="http://schemas.microsoft.com/office/drawing/2014/main" id="{C9F7AA61-A245-48F8-06D8-58599354F8D6}"/>
              </a:ext>
            </a:extLst>
          </p:cNvPr>
          <p:cNvPicPr>
            <a:picLocks noChangeAspect="1"/>
          </p:cNvPicPr>
          <p:nvPr/>
        </p:nvPicPr>
        <p:blipFill>
          <a:blip r:embed="rId3"/>
          <a:stretch>
            <a:fillRect/>
          </a:stretch>
        </p:blipFill>
        <p:spPr>
          <a:xfrm>
            <a:off x="3415863" y="5455079"/>
            <a:ext cx="7329269" cy="1063197"/>
          </a:xfrm>
          <a:prstGeom prst="rect">
            <a:avLst/>
          </a:prstGeom>
        </p:spPr>
      </p:pic>
      <p:pic>
        <p:nvPicPr>
          <p:cNvPr id="10" name="Picture 9" descr="A map of a beach&#10;&#10;Description automatically generated">
            <a:extLst>
              <a:ext uri="{FF2B5EF4-FFF2-40B4-BE49-F238E27FC236}">
                <a16:creationId xmlns:a16="http://schemas.microsoft.com/office/drawing/2014/main" id="{CE8A4F70-41EA-AE57-8B57-967604FDE479}"/>
              </a:ext>
            </a:extLst>
          </p:cNvPr>
          <p:cNvPicPr>
            <a:picLocks noChangeAspect="1"/>
          </p:cNvPicPr>
          <p:nvPr/>
        </p:nvPicPr>
        <p:blipFill>
          <a:blip r:embed="rId4"/>
          <a:stretch>
            <a:fillRect/>
          </a:stretch>
        </p:blipFill>
        <p:spPr>
          <a:xfrm>
            <a:off x="1174668" y="1911567"/>
            <a:ext cx="1621084" cy="4753855"/>
          </a:xfrm>
          <a:prstGeom prst="rect">
            <a:avLst/>
          </a:prstGeom>
        </p:spPr>
      </p:pic>
      <p:pic>
        <p:nvPicPr>
          <p:cNvPr id="12" name="Picture 11" descr="A map of a field&#10;&#10;Description automatically generated">
            <a:extLst>
              <a:ext uri="{FF2B5EF4-FFF2-40B4-BE49-F238E27FC236}">
                <a16:creationId xmlns:a16="http://schemas.microsoft.com/office/drawing/2014/main" id="{73ED4A4B-6225-DD49-3657-ED9D53A703D9}"/>
              </a:ext>
            </a:extLst>
          </p:cNvPr>
          <p:cNvPicPr>
            <a:picLocks noChangeAspect="1"/>
          </p:cNvPicPr>
          <p:nvPr/>
        </p:nvPicPr>
        <p:blipFill>
          <a:blip r:embed="rId5"/>
          <a:stretch>
            <a:fillRect/>
          </a:stretch>
        </p:blipFill>
        <p:spPr>
          <a:xfrm>
            <a:off x="3777771" y="1888793"/>
            <a:ext cx="1495855" cy="1591590"/>
          </a:xfrm>
          <a:prstGeom prst="rect">
            <a:avLst/>
          </a:prstGeom>
        </p:spPr>
      </p:pic>
      <p:pic>
        <p:nvPicPr>
          <p:cNvPr id="14" name="Picture 13" descr="A screen shot of a graph&#10;&#10;Description automatically generated">
            <a:extLst>
              <a:ext uri="{FF2B5EF4-FFF2-40B4-BE49-F238E27FC236}">
                <a16:creationId xmlns:a16="http://schemas.microsoft.com/office/drawing/2014/main" id="{F1DF4120-4E3E-9C7D-18C7-01ED46D20D2D}"/>
              </a:ext>
            </a:extLst>
          </p:cNvPr>
          <p:cNvPicPr>
            <a:picLocks noChangeAspect="1"/>
          </p:cNvPicPr>
          <p:nvPr/>
        </p:nvPicPr>
        <p:blipFill>
          <a:blip r:embed="rId6"/>
          <a:stretch>
            <a:fillRect/>
          </a:stretch>
        </p:blipFill>
        <p:spPr>
          <a:xfrm>
            <a:off x="3526902" y="3918031"/>
            <a:ext cx="5001817" cy="983834"/>
          </a:xfrm>
          <a:prstGeom prst="rect">
            <a:avLst/>
          </a:prstGeom>
        </p:spPr>
      </p:pic>
      <p:sp>
        <p:nvSpPr>
          <p:cNvPr id="16" name="TextBox 15">
            <a:extLst>
              <a:ext uri="{FF2B5EF4-FFF2-40B4-BE49-F238E27FC236}">
                <a16:creationId xmlns:a16="http://schemas.microsoft.com/office/drawing/2014/main" id="{B0BFD8ED-D09F-06FE-2B5E-FABAFEBDF23A}"/>
              </a:ext>
            </a:extLst>
          </p:cNvPr>
          <p:cNvSpPr txBox="1"/>
          <p:nvPr/>
        </p:nvSpPr>
        <p:spPr>
          <a:xfrm>
            <a:off x="770011" y="1402921"/>
            <a:ext cx="2782486" cy="430887"/>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a:rPr>
              <a:t>Distance to City: </a:t>
            </a:r>
            <a:endParaRPr lang="en-US" sz="2200" dirty="0"/>
          </a:p>
        </p:txBody>
      </p:sp>
      <p:sp>
        <p:nvSpPr>
          <p:cNvPr id="18" name="TextBox 17">
            <a:extLst>
              <a:ext uri="{FF2B5EF4-FFF2-40B4-BE49-F238E27FC236}">
                <a16:creationId xmlns:a16="http://schemas.microsoft.com/office/drawing/2014/main" id="{EBCA258C-8670-A1EE-AF7E-4838091C9215}"/>
              </a:ext>
            </a:extLst>
          </p:cNvPr>
          <p:cNvSpPr txBox="1"/>
          <p:nvPr/>
        </p:nvSpPr>
        <p:spPr>
          <a:xfrm>
            <a:off x="6058788" y="2328237"/>
            <a:ext cx="6535232" cy="830997"/>
          </a:xfrm>
          <a:prstGeom prst="rect">
            <a:avLst/>
          </a:prstGeom>
          <a:noFill/>
        </p:spPr>
        <p:txBody>
          <a:bodyPr wrap="square">
            <a:spAutoFit/>
          </a:bodyPr>
          <a:lstStyle/>
          <a:p>
            <a:pPr marL="285750" indent="-285750">
              <a:buFontTx/>
              <a:buChar char="-"/>
            </a:pPr>
            <a:r>
              <a:rPr lang="en-HK" sz="1200" b="0" dirty="0">
                <a:effectLst/>
                <a:latin typeface="Menlo" panose="020B0609030804020204" pitchFamily="49" charset="0"/>
              </a:rPr>
              <a:t>Are launch sites in close proximity to railways? No</a:t>
            </a:r>
          </a:p>
          <a:p>
            <a:pPr marL="285750" indent="-285750">
              <a:buFontTx/>
              <a:buChar char="-"/>
            </a:pPr>
            <a:r>
              <a:rPr lang="en-HK" sz="1200" b="0" dirty="0">
                <a:effectLst/>
                <a:latin typeface="Menlo" panose="020B0609030804020204" pitchFamily="49" charset="0"/>
              </a:rPr>
              <a:t>Are launch sites in close proximity to highways? </a:t>
            </a:r>
            <a:r>
              <a:rPr lang="en-HK" sz="1200" dirty="0">
                <a:latin typeface="Menlo" panose="020B0609030804020204" pitchFamily="49" charset="0"/>
              </a:rPr>
              <a:t>Yes</a:t>
            </a:r>
            <a:endParaRPr lang="en-HK" sz="1200" b="0" dirty="0">
              <a:effectLst/>
              <a:latin typeface="Menlo" panose="020B0609030804020204" pitchFamily="49" charset="0"/>
            </a:endParaRPr>
          </a:p>
          <a:p>
            <a:pPr marL="285750" indent="-285750">
              <a:buFontTx/>
              <a:buChar char="-"/>
            </a:pPr>
            <a:r>
              <a:rPr lang="en-HK" sz="1200" b="0" dirty="0">
                <a:effectLst/>
                <a:latin typeface="Menlo" panose="020B0609030804020204" pitchFamily="49" charset="0"/>
              </a:rPr>
              <a:t>Are launch sites in close proximity to coastline? </a:t>
            </a:r>
            <a:r>
              <a:rPr lang="en-HK" sz="1200" dirty="0">
                <a:latin typeface="Menlo" panose="020B0609030804020204" pitchFamily="49" charset="0"/>
              </a:rPr>
              <a:t>Yes</a:t>
            </a:r>
            <a:endParaRPr lang="en-HK" sz="1200" b="0" dirty="0">
              <a:effectLst/>
              <a:latin typeface="Menlo" panose="020B0609030804020204" pitchFamily="49" charset="0"/>
            </a:endParaRPr>
          </a:p>
          <a:p>
            <a:r>
              <a:rPr lang="en-HK" sz="1200" b="0" dirty="0">
                <a:effectLst/>
                <a:latin typeface="Menlo" panose="020B0609030804020204" pitchFamily="49" charset="0"/>
              </a:rPr>
              <a:t>-  Do launch sites keep certain distance away from cities? 	Yes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3583" y="1437033"/>
            <a:ext cx="9745589" cy="51214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success count for all sites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had the most successful launches from all the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Picture 3" descr="A pie chart with different colored circles&#10;&#10;Description automatically generated">
            <a:extLst>
              <a:ext uri="{FF2B5EF4-FFF2-40B4-BE49-F238E27FC236}">
                <a16:creationId xmlns:a16="http://schemas.microsoft.com/office/drawing/2014/main" id="{EA0E4CF6-C0A8-6441-AD73-41C88DED61A7}"/>
              </a:ext>
            </a:extLst>
          </p:cNvPr>
          <p:cNvPicPr>
            <a:picLocks noChangeAspect="1"/>
          </p:cNvPicPr>
          <p:nvPr/>
        </p:nvPicPr>
        <p:blipFill rotWithShape="1">
          <a:blip r:embed="rId3"/>
          <a:srcRect b="11680"/>
          <a:stretch/>
        </p:blipFill>
        <p:spPr>
          <a:xfrm>
            <a:off x="1782351" y="1902376"/>
            <a:ext cx="6825621" cy="385146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29202"/>
            <a:ext cx="10081232" cy="4450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390968"/>
            <a:ext cx="10551583" cy="52620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pie chart for the launch site with the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achieved a 76.9% success rate while getting a 23.1% failure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descr="A pie chart with a red and blue circle&#10;&#10;Description automatically generated">
            <a:extLst>
              <a:ext uri="{FF2B5EF4-FFF2-40B4-BE49-F238E27FC236}">
                <a16:creationId xmlns:a16="http://schemas.microsoft.com/office/drawing/2014/main" id="{859796B5-1B49-921F-5443-C3B3345E3498}"/>
              </a:ext>
            </a:extLst>
          </p:cNvPr>
          <p:cNvPicPr>
            <a:picLocks noChangeAspect="1"/>
          </p:cNvPicPr>
          <p:nvPr/>
        </p:nvPicPr>
        <p:blipFill rotWithShape="1">
          <a:blip r:embed="rId3"/>
          <a:srcRect b="13791"/>
          <a:stretch/>
        </p:blipFill>
        <p:spPr>
          <a:xfrm>
            <a:off x="1789386" y="1878533"/>
            <a:ext cx="7333593" cy="404492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380967"/>
            <a:ext cx="10869393" cy="50462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vs. Launch Outcome scatter plot for all sites, with different payload selected in the range slider</a:t>
            </a:r>
          </a:p>
          <a:p>
            <a:pPr marL="0" indent="0">
              <a:lnSpc>
                <a:spcPct val="100000"/>
              </a:lnSpc>
              <a:spcBef>
                <a:spcPts val="1400"/>
              </a:spcBef>
              <a:buNone/>
            </a:pPr>
            <a:r>
              <a:rPr lang="en-US" sz="2200" dirty="0">
                <a:solidFill>
                  <a:schemeClr val="accent3">
                    <a:lumMod val="25000"/>
                  </a:schemeClr>
                </a:solidFill>
                <a:latin typeface="Abadi"/>
              </a:rPr>
              <a:t>Low Weighted Payload 0 – 4000kg:    </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a:rPr>
              <a:t>Heavy Weighted Payload 4000 – 10000kg:</a:t>
            </a:r>
          </a:p>
          <a:p>
            <a:pPr marL="0" indent="0">
              <a:lnSpc>
                <a:spcPct val="100000"/>
              </a:lnSpc>
              <a:spcBef>
                <a:spcPts val="1400"/>
              </a:spcBef>
              <a:buNone/>
            </a:pPr>
            <a:r>
              <a:rPr lang="en-US" sz="22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Success rates for low weighted payloads is higher than the heavy weighted payloads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a:t>
            </a:r>
          </a:p>
        </p:txBody>
      </p:sp>
      <p:pic>
        <p:nvPicPr>
          <p:cNvPr id="4" name="Picture 3" descr="A graph with colorful circles&#10;&#10;Description automatically generated">
            <a:extLst>
              <a:ext uri="{FF2B5EF4-FFF2-40B4-BE49-F238E27FC236}">
                <a16:creationId xmlns:a16="http://schemas.microsoft.com/office/drawing/2014/main" id="{556A9A85-4CED-DE90-35D4-C9788C476448}"/>
              </a:ext>
            </a:extLst>
          </p:cNvPr>
          <p:cNvPicPr>
            <a:picLocks noChangeAspect="1"/>
          </p:cNvPicPr>
          <p:nvPr/>
        </p:nvPicPr>
        <p:blipFill>
          <a:blip r:embed="rId3"/>
          <a:stretch>
            <a:fillRect/>
          </a:stretch>
        </p:blipFill>
        <p:spPr>
          <a:xfrm>
            <a:off x="711312" y="2682431"/>
            <a:ext cx="4742411" cy="3196508"/>
          </a:xfrm>
          <a:prstGeom prst="rect">
            <a:avLst/>
          </a:prstGeom>
        </p:spPr>
      </p:pic>
      <p:pic>
        <p:nvPicPr>
          <p:cNvPr id="7" name="Picture 6" descr="A graph with colorful circles and numbers&#10;&#10;Description automatically generated">
            <a:extLst>
              <a:ext uri="{FF2B5EF4-FFF2-40B4-BE49-F238E27FC236}">
                <a16:creationId xmlns:a16="http://schemas.microsoft.com/office/drawing/2014/main" id="{DB8E3346-1D59-0042-F02E-7EB75428DE2F}"/>
              </a:ext>
            </a:extLst>
          </p:cNvPr>
          <p:cNvPicPr>
            <a:picLocks noChangeAspect="1"/>
          </p:cNvPicPr>
          <p:nvPr/>
        </p:nvPicPr>
        <p:blipFill>
          <a:blip r:embed="rId4"/>
          <a:stretch>
            <a:fillRect/>
          </a:stretch>
        </p:blipFill>
        <p:spPr>
          <a:xfrm>
            <a:off x="5797332" y="2719545"/>
            <a:ext cx="4681483" cy="315939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a:t>
            </a:r>
            <a:r>
              <a:rPr lang="en-US" sz="2200" dirty="0">
                <a:solidFill>
                  <a:schemeClr val="accent3">
                    <a:lumMod val="25000"/>
                  </a:schemeClr>
                </a:solidFill>
                <a:latin typeface="Abadi" panose="020B0604020104020204" pitchFamily="34" charset="0"/>
              </a:rPr>
              <a:t>model has the highest classification accuracy with 0.8875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6169B3E-4BE0-4513-A970-C231072019DF}"/>
              </a:ext>
            </a:extLst>
          </p:cNvPr>
          <p:cNvPicPr>
            <a:picLocks noChangeAspect="1"/>
          </p:cNvPicPr>
          <p:nvPr/>
        </p:nvPicPr>
        <p:blipFill>
          <a:blip r:embed="rId3"/>
          <a:stretch>
            <a:fillRect/>
          </a:stretch>
        </p:blipFill>
        <p:spPr>
          <a:xfrm>
            <a:off x="7399283" y="1676379"/>
            <a:ext cx="4151584" cy="3164565"/>
          </a:xfrm>
          <a:prstGeom prst="rect">
            <a:avLst/>
          </a:prstGeom>
        </p:spPr>
      </p:pic>
      <p:pic>
        <p:nvPicPr>
          <p:cNvPr id="7" name="Picture 6">
            <a:extLst>
              <a:ext uri="{FF2B5EF4-FFF2-40B4-BE49-F238E27FC236}">
                <a16:creationId xmlns:a16="http://schemas.microsoft.com/office/drawing/2014/main" id="{708B840A-A0BD-08BC-09CD-77265C8153DA}"/>
              </a:ext>
            </a:extLst>
          </p:cNvPr>
          <p:cNvPicPr>
            <a:picLocks noChangeAspect="1"/>
          </p:cNvPicPr>
          <p:nvPr/>
        </p:nvPicPr>
        <p:blipFill>
          <a:blip r:embed="rId4"/>
          <a:stretch>
            <a:fillRect/>
          </a:stretch>
        </p:blipFill>
        <p:spPr>
          <a:xfrm>
            <a:off x="734028" y="5153235"/>
            <a:ext cx="10118975" cy="112117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classifier can distinguish between the different classes.</a:t>
            </a:r>
          </a:p>
          <a:p>
            <a:pPr>
              <a:lnSpc>
                <a:spcPct val="100000"/>
              </a:lnSpc>
              <a:spcBef>
                <a:spcPts val="1400"/>
              </a:spcBef>
            </a:pPr>
            <a:r>
              <a:rPr lang="en-US" sz="2200" dirty="0">
                <a:solidFill>
                  <a:schemeClr val="accent3">
                    <a:lumMod val="25000"/>
                  </a:schemeClr>
                </a:solidFill>
                <a:latin typeface="Abadi" panose="020B0604020104020204" pitchFamily="34" charset="0"/>
              </a:rPr>
              <a:t>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AE05599F-77DC-F1D6-ADC7-8C31069A3A91}"/>
              </a:ext>
            </a:extLst>
          </p:cNvPr>
          <p:cNvPicPr>
            <a:picLocks noChangeAspect="1"/>
          </p:cNvPicPr>
          <p:nvPr/>
        </p:nvPicPr>
        <p:blipFill>
          <a:blip r:embed="rId3"/>
          <a:stretch>
            <a:fillRect/>
          </a:stretch>
        </p:blipFill>
        <p:spPr>
          <a:xfrm>
            <a:off x="5831270" y="2685789"/>
            <a:ext cx="4838700" cy="41529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871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 rate was in Orbits ES-L1, GEO, HEO, SSO, VLEO.</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machine-learning model.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 of machine learning to build the models and use testing dataset to tune the models, and evaluate classification models with confusion matrix</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phrases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Data collection was done using get request to the SpaceX REST API.</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Decoded the response content as a JSON function call and turn it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Cleaned the data, checked for missing values and fill in missing values where necessary.</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Performed web scraping from Wikipedia for Falcon 9 launch records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Extract the launch records as HTML table, parse the table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Convert it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future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rgbClr val="1C7DDB"/>
                </a:solidFill>
                <a:latin typeface="Abadi" panose="020B0604020104020204" pitchFamily="34" charset="0"/>
                <a:hlinkClick r:id="rId3"/>
              </a:rPr>
              <a:t>https://github.com/Khong2612/testrepo/blob/3c31c982183dab7e2eb444b80c2e3488b7b2116e/1-jupyter-labs-spacex-data-collection-api.ipynb</a:t>
            </a:r>
            <a:endParaRPr lang="en-US" sz="2200" dirty="0">
              <a:solidFill>
                <a:srgbClr val="1C7DDB"/>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descr="A screenshot of a computer program&#10;&#10;Description automatically generated">
            <a:extLst>
              <a:ext uri="{FF2B5EF4-FFF2-40B4-BE49-F238E27FC236}">
                <a16:creationId xmlns:a16="http://schemas.microsoft.com/office/drawing/2014/main" id="{22BB54B9-AB00-BE72-DBAA-8983D40C8F97}"/>
              </a:ext>
            </a:extLst>
          </p:cNvPr>
          <p:cNvPicPr>
            <a:picLocks noChangeAspect="1"/>
          </p:cNvPicPr>
          <p:nvPr/>
        </p:nvPicPr>
        <p:blipFill>
          <a:blip r:embed="rId4"/>
          <a:stretch>
            <a:fillRect/>
          </a:stretch>
        </p:blipFill>
        <p:spPr>
          <a:xfrm>
            <a:off x="5910262" y="1561015"/>
            <a:ext cx="5121915" cy="486619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hlinkClick r:id="rId3"/>
              </a:rPr>
              <a:t>https://github.com/Khong2612/testrepo/blob/3c31c982183dab7e2eb444b80c2e3488b7b2116e/2-jupyter-labs-webscraping.ipynb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9" name="Picture 8" descr="A screenshot of a computer&#10;&#10;Description automatically generated">
            <a:extLst>
              <a:ext uri="{FF2B5EF4-FFF2-40B4-BE49-F238E27FC236}">
                <a16:creationId xmlns:a16="http://schemas.microsoft.com/office/drawing/2014/main" id="{FE38255E-8A54-F555-B674-C23543F069D5}"/>
              </a:ext>
            </a:extLst>
          </p:cNvPr>
          <p:cNvPicPr>
            <a:picLocks noChangeAspect="1"/>
          </p:cNvPicPr>
          <p:nvPr/>
        </p:nvPicPr>
        <p:blipFill>
          <a:blip r:embed="rId4"/>
          <a:stretch>
            <a:fillRect/>
          </a:stretch>
        </p:blipFill>
        <p:spPr>
          <a:xfrm>
            <a:off x="5849792" y="1392499"/>
            <a:ext cx="5173251" cy="553747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874</TotalTime>
  <Words>2072</Words>
  <Application>Microsoft Macintosh PowerPoint</Application>
  <PresentationFormat>Widescreen</PresentationFormat>
  <Paragraphs>303</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Menlo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ptam@connect.hku.hk</cp:lastModifiedBy>
  <cp:revision>202</cp:revision>
  <dcterms:created xsi:type="dcterms:W3CDTF">2021-04-29T18:58:34Z</dcterms:created>
  <dcterms:modified xsi:type="dcterms:W3CDTF">2024-07-30T21:13:51Z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